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8CAB-652E-741D-2D2F-6D275FF81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60CF4-F923-DC1B-CBE5-027BAAD5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E5A3-5E43-DD61-2AFF-91A25C38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647D4-5395-10A9-F6C8-1CC918F4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7012-E70F-CAF3-003A-CE8423AF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22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FA25-7FA9-CC79-B301-F0CAEE5B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93E28-7A2B-BC81-449A-FD45D5FF7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D207-A2EB-4C51-3240-16A6FF74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0FDA-8C0F-9DA9-53A5-76539D68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2182-08CD-4F34-AAA2-CA8A482B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68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AF220-0CE3-AA48-F547-FE671B6B1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31221-1089-0681-389F-7DBFC3E0F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CE7B-7B8A-33C1-60B8-59E4F0C9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8A7C-75A4-5297-A4E5-AAA1E049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E2AF0-D73D-DA71-1012-7496D3D0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7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D978-0CC2-B5E3-070D-44FA5C0B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7D93-931F-6358-0F3C-CD4336120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F5FE-955B-0DC8-2106-410AC66D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A3F3-EFB4-FF27-387E-CDF84A73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D25A3-20C6-9E83-52AC-0D59D05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1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EE1B-61DC-5BFA-03CA-799C7A64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F2E8-EE8F-BD8D-6D3F-C9C4F3E04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80BD-8603-B5C1-DCCC-B8F6F488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449F8-A0D9-426E-B98A-6BF1E19C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696C9-7373-80B0-9899-FCA5964C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17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02C29-C421-45D4-FC03-2130B11F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5DD8-842B-12B3-16EB-E675C4B3A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089A9-05F3-20A8-72C1-C531DEBE2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87E66-DA5A-0742-E4C9-A9EFB3D6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AA997-8EDE-372D-B80F-5D86CB5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081E0-7643-C3DF-7B95-92CC809D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8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7DE4-E9E1-9167-1895-2DE29B50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AF298-13D4-3A6B-E534-E9E8CD34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4D0D8-5B12-6A95-F794-59B24017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93536-D594-D280-7FDA-DE0980255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38C4F-0128-5D90-D8D8-57F131560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44F47-1EBA-0841-1791-BFC7EECE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3BA9E-C53D-5292-7931-E0267700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7D37A-9527-31BD-829E-71A7E7FD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B93D-5D57-65CC-048F-F379A616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056A0-1918-1D41-C6A6-4C092F3F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D6E79-6BA8-D47A-6572-C3C30F89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B5CB2-AC7B-E0EF-505A-594D6318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73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C66BD-CCDB-47AA-3B7A-915EB168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050-6FE5-B551-21CA-FFD431D2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53944-ED83-30B9-4D4F-82A1F87C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94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D8B8-6B94-2645-DB0D-BF8161DA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C6EE-E13C-1694-3D28-23A9D0BD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A27D2-7363-6B6F-CF32-15FD84509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9D2EF-418D-42D5-E6C5-1E4AEFC1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E9AE2-4DD0-1E40-EAD9-585BE770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A5D8D-5C90-6644-A65B-A30BA807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75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B3ED-FBD1-6910-30B8-9F26B3E9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60102-FA88-ADDB-050D-823E541AB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BDFF-753D-B5A6-5B0E-B974F38F2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43B09-7B63-65C3-9854-D4B5ED7E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4DFB6-AECE-8AD7-33AD-7732C90C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C2073-EC81-CCD5-5DD3-A6B9D7A4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7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05F12-EC1D-C804-571A-A612E669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E689-2DDF-30B4-0832-FB1D80B0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086E2-2598-76E7-38CA-236F098A9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8553-541E-4E3F-B797-926B4A1E66C9}" type="datetimeFigureOut">
              <a:rPr lang="en-AU" smtClean="0"/>
              <a:t>3/12/2023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DDE8-3D29-0A8F-B037-612EC2BE3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8D8E-BB2D-796C-15EC-F10B95045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317B-81A0-43A4-BBFC-12666B373B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2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ghthouse and wind turbines&#10;&#10;Description automatically generated">
            <a:extLst>
              <a:ext uri="{FF2B5EF4-FFF2-40B4-BE49-F238E27FC236}">
                <a16:creationId xmlns:a16="http://schemas.microsoft.com/office/drawing/2014/main" id="{DD3CCA0B-9BDC-D733-662C-A307C282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23" y="457200"/>
            <a:ext cx="39673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D183-0821-0383-C711-950E28D2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/>
              <a:t>THREE PREVIOUS BESTSELLERS</a:t>
            </a:r>
            <a:endParaRPr lang="en-AU" sz="4800" b="1" dirty="0"/>
          </a:p>
        </p:txBody>
      </p:sp>
      <p:pic>
        <p:nvPicPr>
          <p:cNvPr id="4" name="Picture 3" descr="A book cover with a lighthouse&#10;&#10;Description automatically generated">
            <a:extLst>
              <a:ext uri="{FF2B5EF4-FFF2-40B4-BE49-F238E27FC236}">
                <a16:creationId xmlns:a16="http://schemas.microsoft.com/office/drawing/2014/main" id="{846AFDA1-759D-752A-A7BD-8D1615B0A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06" y="2036179"/>
            <a:ext cx="2406650" cy="3609975"/>
          </a:xfrm>
          <a:prstGeom prst="rect">
            <a:avLst/>
          </a:prstGeom>
        </p:spPr>
      </p:pic>
      <p:pic>
        <p:nvPicPr>
          <p:cNvPr id="6" name="Picture 5" descr="A stack of books with a lighthouse on top&#10;&#10;Description automatically generated">
            <a:extLst>
              <a:ext uri="{FF2B5EF4-FFF2-40B4-BE49-F238E27FC236}">
                <a16:creationId xmlns:a16="http://schemas.microsoft.com/office/drawing/2014/main" id="{F5053ABD-24F3-B767-5D43-533CA5438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51" y="2036179"/>
            <a:ext cx="3423086" cy="4045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353C09-A8D9-ADEC-8AE4-F714BF889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7" y="2036180"/>
            <a:ext cx="2364324" cy="3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cover with text and images&#10;&#10;Description automatically generated">
            <a:extLst>
              <a:ext uri="{FF2B5EF4-FFF2-40B4-BE49-F238E27FC236}">
                <a16:creationId xmlns:a16="http://schemas.microsoft.com/office/drawing/2014/main" id="{6D965092-F46B-2A02-B887-D1934B374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2" y="0"/>
            <a:ext cx="993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B3CE-E1D9-C8D0-5975-828F4665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Contents</a:t>
            </a:r>
            <a:endParaRPr lang="en-AU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B63C4B-F3AF-21F0-82AC-CE1279B6E9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9078024"/>
              </p:ext>
            </p:extLst>
          </p:nvPr>
        </p:nvGraphicFramePr>
        <p:xfrm>
          <a:off x="752475" y="1085849"/>
          <a:ext cx="5257800" cy="5407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675">
                  <a:extLst>
                    <a:ext uri="{9D8B030D-6E8A-4147-A177-3AD203B41FA5}">
                      <a16:colId xmlns:a16="http://schemas.microsoft.com/office/drawing/2014/main" val="1116701319"/>
                    </a:ext>
                  </a:extLst>
                </a:gridCol>
                <a:gridCol w="4117125">
                  <a:extLst>
                    <a:ext uri="{9D8B030D-6E8A-4147-A177-3AD203B41FA5}">
                      <a16:colId xmlns:a16="http://schemas.microsoft.com/office/drawing/2014/main" val="603508871"/>
                    </a:ext>
                  </a:extLst>
                </a:gridCol>
              </a:tblGrid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Chapter 1.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Are we Facing an Energy Crisis in Australia?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4957979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Chapter 2.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Climate Change and a Net Zero World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2184477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3.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Australia's 43% Reduction in GHG by 2030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1940231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4.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The Present Energy Grid and How it Works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1986783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5.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The Role of Coal in the Energy Market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9121848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6.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The Role of Gas in the Energy Market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0629940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7.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Hydro and Pumped Hydro Generation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3858006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8.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The Electric Vehicle Market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9561020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9.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Battery Technology and Recycling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533245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10.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Energy Storage, Transmission &amp; </a:t>
                      </a:r>
                      <a:r>
                        <a:rPr lang="en-AU" sz="1800" b="1" u="none" strike="noStrike" dirty="0" err="1">
                          <a:effectLst/>
                        </a:rPr>
                        <a:t>Distrib</a:t>
                      </a:r>
                      <a:r>
                        <a:rPr lang="en-AU" sz="1800" b="1" u="none" strike="noStrike" dirty="0">
                          <a:effectLst/>
                        </a:rPr>
                        <a:t>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0747616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11.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</a:rPr>
                        <a:t>Solar Now, By 2030 and Beyond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288265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12.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Wind Now, By 2030 and Beyond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44216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22218D-FB06-9439-629C-C4C0B8A046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4064766"/>
              </p:ext>
            </p:extLst>
          </p:nvPr>
        </p:nvGraphicFramePr>
        <p:xfrm>
          <a:off x="6286499" y="1085848"/>
          <a:ext cx="5257799" cy="5407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675">
                  <a:extLst>
                    <a:ext uri="{9D8B030D-6E8A-4147-A177-3AD203B41FA5}">
                      <a16:colId xmlns:a16="http://schemas.microsoft.com/office/drawing/2014/main" val="2548877981"/>
                    </a:ext>
                  </a:extLst>
                </a:gridCol>
                <a:gridCol w="4117124">
                  <a:extLst>
                    <a:ext uri="{9D8B030D-6E8A-4147-A177-3AD203B41FA5}">
                      <a16:colId xmlns:a16="http://schemas.microsoft.com/office/drawing/2014/main" val="614416687"/>
                    </a:ext>
                  </a:extLst>
                </a:gridCol>
              </a:tblGrid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Chapter 13.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A Hydrogen Economy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6798272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Chapter 14.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Biomass and Biofuels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7589567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Chapter 15.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Critical Minerals Wanted?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7162473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Chapter 16.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A Brief History of Nuclear Energy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3126581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17.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Nuclear Power Generation Today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6470486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18.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Nuclear Safety Considerations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1995987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19.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Large Scale Nuclear Reactors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6265644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20.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Small Modular Reactors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3320105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21.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Uranium Mining and Processing 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4546738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22.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Can We Keep the Lights On?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3647966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23.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Finding a Better Way?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5235490"/>
                  </a:ext>
                </a:extLst>
              </a:tr>
              <a:tr h="450585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>
                          <a:effectLst/>
                        </a:rPr>
                        <a:t>Chapter 24.</a:t>
                      </a:r>
                      <a:endParaRPr lang="en-A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Final Thoughts and Actions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773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2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50-AEAC-FA75-57E8-9E721C31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Critical Minerals Criticality Analysis in 2030</a:t>
            </a:r>
            <a:endParaRPr lang="en-AU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8802A-8B4E-6366-D614-4166C18E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1653540"/>
            <a:ext cx="993648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88792-5D69-2FCD-9B10-81CC9544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 b="1" dirty="0">
                <a:solidFill>
                  <a:schemeClr val="bg1"/>
                </a:solidFill>
              </a:rPr>
              <a:t>The Book Queries:</a:t>
            </a:r>
            <a:endParaRPr lang="en-AU" sz="38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2753F-940F-A6CE-3C18-B678D2F6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7686394" cy="364771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Will Toyota’s Solid - State Batteries Curb the Lithium Demand from 2026 ?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Can we Install 600 Million Solar Panels by 2050?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Who will Win the Poles &amp; Wires Battle?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How to build Nuclear Plants on Time &amp; On Budget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tack of books with a lighthouse on it&#10;&#10;Description automatically generated">
            <a:extLst>
              <a:ext uri="{FF2B5EF4-FFF2-40B4-BE49-F238E27FC236}">
                <a16:creationId xmlns:a16="http://schemas.microsoft.com/office/drawing/2014/main" id="{B7D605A8-C8CB-AEF5-F298-26CC4BF8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488171"/>
            <a:ext cx="1970755" cy="256960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B2015F-67D3-85F0-53FD-58833653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54351"/>
              </p:ext>
            </p:extLst>
          </p:nvPr>
        </p:nvGraphicFramePr>
        <p:xfrm>
          <a:off x="9349272" y="719666"/>
          <a:ext cx="206075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757">
                  <a:extLst>
                    <a:ext uri="{9D8B030D-6E8A-4147-A177-3AD203B41FA5}">
                      <a16:colId xmlns:a16="http://schemas.microsoft.com/office/drawing/2014/main" val="3113122444"/>
                    </a:ext>
                  </a:extLst>
                </a:gridCol>
              </a:tblGrid>
              <a:tr h="67992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$35 </a:t>
                      </a:r>
                    </a:p>
                    <a:p>
                      <a:pPr algn="ctr"/>
                      <a:r>
                        <a:rPr lang="en-GB" sz="2000" dirty="0"/>
                        <a:t>(or $40 by Post)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62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97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269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THREE PREVIOUS BESTSELLERS</vt:lpstr>
      <vt:lpstr>PowerPoint Presentation</vt:lpstr>
      <vt:lpstr>Contents</vt:lpstr>
      <vt:lpstr>Critical Minerals Criticality Analysis in 2030</vt:lpstr>
      <vt:lpstr>The Book Queries: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Lawrenson</dc:creator>
  <cp:lastModifiedBy>Alan Lawrenson</cp:lastModifiedBy>
  <cp:revision>1</cp:revision>
  <dcterms:created xsi:type="dcterms:W3CDTF">2023-12-02T14:31:20Z</dcterms:created>
  <dcterms:modified xsi:type="dcterms:W3CDTF">2023-12-03T12:11:11Z</dcterms:modified>
</cp:coreProperties>
</file>